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itchFamily="34" charset="0"/>
      <p:regular r:id="rId12"/>
      <p:bold r:id="rId13"/>
      <p:italic r:id="rId14"/>
      <p:boldItalic r:id="rId15"/>
    </p:embeddedFont>
    <p:embeddedFont>
      <p:font typeface="Barlow"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584" y="-72"/>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65290"/>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Password Generator: Secure and Customizable</a:t>
            </a:r>
            <a:endParaRPr lang="en-US" sz="5950" dirty="0"/>
          </a:p>
        </p:txBody>
      </p:sp>
      <p:sp>
        <p:nvSpPr>
          <p:cNvPr id="4" name="Text 1"/>
          <p:cNvSpPr/>
          <p:nvPr/>
        </p:nvSpPr>
        <p:spPr>
          <a:xfrm>
            <a:off x="6350437" y="4574500"/>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Introducing a powerful password generator that combines security and flexibility. With this tool, you can create unique, strong passwords tailored to your specific needs, ensuring the protection of your online accounts.</a:t>
            </a:r>
            <a:endParaRPr lang="en-US" sz="1900" dirty="0"/>
          </a:p>
        </p:txBody>
      </p:sp>
      <p:sp>
        <p:nvSpPr>
          <p:cNvPr id="7" name="Text 3"/>
          <p:cNvSpPr/>
          <p:nvPr/>
        </p:nvSpPr>
        <p:spPr>
          <a:xfrm>
            <a:off x="6350437" y="6216372"/>
            <a:ext cx="2522339" cy="431959"/>
          </a:xfrm>
          <a:prstGeom prst="rect">
            <a:avLst/>
          </a:prstGeom>
          <a:noFill/>
          <a:ln/>
        </p:spPr>
        <p:txBody>
          <a:bodyPr wrap="none" lIns="0" tIns="0" rIns="0" bIns="0" rtlCol="0" anchor="t"/>
          <a:lstStyle/>
          <a:p>
            <a:pPr marL="0" indent="0" algn="l">
              <a:lnSpc>
                <a:spcPts val="3400"/>
              </a:lnSpc>
              <a:buNone/>
            </a:pPr>
            <a:r>
              <a:rPr lang="en-US" sz="2400" b="1" dirty="0" smtClean="0">
                <a:solidFill>
                  <a:srgbClr val="E0E4E6"/>
                </a:solidFill>
                <a:latin typeface="Barlow Bold" pitchFamily="34" charset="0"/>
                <a:ea typeface="Barlow Bold" pitchFamily="34" charset="-122"/>
                <a:cs typeface="Barlow Bold" pitchFamily="34" charset="-120"/>
              </a:rPr>
              <a:t>by</a:t>
            </a:r>
          </a:p>
          <a:p>
            <a:pPr marL="0" indent="0" algn="l">
              <a:lnSpc>
                <a:spcPts val="3400"/>
              </a:lnSpc>
              <a:buNone/>
            </a:pPr>
            <a:r>
              <a:rPr lang="en-US" sz="2400" b="1" dirty="0" err="1" smtClean="0">
                <a:solidFill>
                  <a:srgbClr val="E0E4E6"/>
                </a:solidFill>
                <a:latin typeface="Barlow Bold" pitchFamily="34" charset="0"/>
                <a:ea typeface="Barlow Bold" pitchFamily="34" charset="-122"/>
              </a:rPr>
              <a:t>Prateek</a:t>
            </a:r>
            <a:r>
              <a:rPr lang="en-US" sz="2400" b="1" dirty="0" smtClean="0">
                <a:solidFill>
                  <a:srgbClr val="E0E4E6"/>
                </a:solidFill>
                <a:latin typeface="Barlow Bold" pitchFamily="34" charset="0"/>
                <a:ea typeface="Barlow Bold" pitchFamily="34" charset="-122"/>
              </a:rPr>
              <a:t> Kumar </a:t>
            </a:r>
            <a:r>
              <a:rPr lang="en-US" sz="2400" b="1" dirty="0" err="1" smtClean="0">
                <a:solidFill>
                  <a:srgbClr val="E0E4E6"/>
                </a:solidFill>
                <a:latin typeface="Barlow Bold" pitchFamily="34" charset="0"/>
                <a:ea typeface="Barlow Bold" pitchFamily="34" charset="-122"/>
              </a:rPr>
              <a:t>Srivastava</a:t>
            </a:r>
            <a:r>
              <a:rPr lang="en-US" sz="2400" b="1" dirty="0" smtClean="0">
                <a:solidFill>
                  <a:srgbClr val="E0E4E6"/>
                </a:solidFill>
                <a:latin typeface="Barlow Bold" pitchFamily="34" charset="0"/>
                <a:ea typeface="Barlow Bold" pitchFamily="34" charset="-122"/>
              </a:rPr>
              <a:t>  [RA2311028030009]</a:t>
            </a:r>
          </a:p>
          <a:p>
            <a:pPr>
              <a:lnSpc>
                <a:spcPts val="3400"/>
              </a:lnSpc>
            </a:pPr>
            <a:r>
              <a:rPr lang="en-US" sz="2400" b="1" dirty="0" err="1" smtClean="0">
                <a:solidFill>
                  <a:srgbClr val="E0E4E6"/>
                </a:solidFill>
                <a:latin typeface="Barlow Bold" pitchFamily="34" charset="0"/>
                <a:ea typeface="Barlow Bold" pitchFamily="34" charset="-122"/>
                <a:cs typeface="Barlow Bold" pitchFamily="34" charset="-120"/>
              </a:rPr>
              <a:t>Pulkit</a:t>
            </a:r>
            <a:r>
              <a:rPr lang="en-US" sz="2400" b="1" dirty="0" smtClean="0">
                <a:solidFill>
                  <a:srgbClr val="E0E4E6"/>
                </a:solidFill>
                <a:latin typeface="Barlow Bold" pitchFamily="34" charset="0"/>
                <a:ea typeface="Barlow Bold" pitchFamily="34" charset="-122"/>
                <a:cs typeface="Barlow Bold" pitchFamily="34" charset="-120"/>
              </a:rPr>
              <a:t> </a:t>
            </a:r>
            <a:r>
              <a:rPr lang="en-US" sz="2400" b="1" dirty="0" err="1" smtClean="0">
                <a:solidFill>
                  <a:srgbClr val="E0E4E6"/>
                </a:solidFill>
                <a:latin typeface="Barlow Bold" pitchFamily="34" charset="0"/>
                <a:ea typeface="Barlow Bold" pitchFamily="34" charset="-122"/>
                <a:cs typeface="Barlow Bold" pitchFamily="34" charset="-120"/>
              </a:rPr>
              <a:t>Srivastav</a:t>
            </a:r>
            <a:r>
              <a:rPr lang="en-US" sz="2400" b="1" dirty="0" smtClean="0">
                <a:solidFill>
                  <a:srgbClr val="E0E4E6"/>
                </a:solidFill>
                <a:latin typeface="Barlow Bold" pitchFamily="34" charset="0"/>
                <a:ea typeface="Barlow Bold" pitchFamily="34" charset="-122"/>
                <a:cs typeface="Barlow Bold" pitchFamily="34" charset="-120"/>
              </a:rPr>
              <a:t> [RA2311028030040]</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1525"/>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 to Password Generators</a:t>
            </a:r>
            <a:endParaRPr lang="en-US" sz="4300" dirty="0"/>
          </a:p>
        </p:txBody>
      </p:sp>
      <p:sp>
        <p:nvSpPr>
          <p:cNvPr id="4" name="Shape 1"/>
          <p:cNvSpPr/>
          <p:nvPr/>
        </p:nvSpPr>
        <p:spPr>
          <a:xfrm>
            <a:off x="6350437" y="2791063"/>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6556891" y="2904173"/>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7152680" y="27910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Secure Passwords</a:t>
            </a:r>
            <a:endParaRPr lang="en-US" sz="2150" dirty="0"/>
          </a:p>
        </p:txBody>
      </p:sp>
      <p:sp>
        <p:nvSpPr>
          <p:cNvPr id="7" name="Text 4"/>
          <p:cNvSpPr/>
          <p:nvPr/>
        </p:nvSpPr>
        <p:spPr>
          <a:xfrm>
            <a:off x="7152680" y="3282077"/>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Password generators create complex, random passwords that are resistant to hacking and data breaches.</a:t>
            </a:r>
            <a:endParaRPr lang="en-US" sz="1900" dirty="0"/>
          </a:p>
        </p:txBody>
      </p:sp>
      <p:sp>
        <p:nvSpPr>
          <p:cNvPr id="8" name="Shape 5"/>
          <p:cNvSpPr/>
          <p:nvPr/>
        </p:nvSpPr>
        <p:spPr>
          <a:xfrm>
            <a:off x="10181868" y="2791063"/>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10368082" y="2904173"/>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10984111" y="279106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Customization</a:t>
            </a:r>
            <a:endParaRPr lang="en-US" sz="2150" dirty="0"/>
          </a:p>
        </p:txBody>
      </p:sp>
      <p:sp>
        <p:nvSpPr>
          <p:cNvPr id="11" name="Text 8"/>
          <p:cNvSpPr/>
          <p:nvPr/>
        </p:nvSpPr>
        <p:spPr>
          <a:xfrm>
            <a:off x="10984111" y="3282077"/>
            <a:ext cx="2782372"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Users can customize password length, character types, and other preferences to fit their specific requirements.</a:t>
            </a:r>
            <a:endParaRPr lang="en-US" sz="1900" dirty="0"/>
          </a:p>
        </p:txBody>
      </p:sp>
      <p:sp>
        <p:nvSpPr>
          <p:cNvPr id="12" name="Shape 9"/>
          <p:cNvSpPr/>
          <p:nvPr/>
        </p:nvSpPr>
        <p:spPr>
          <a:xfrm>
            <a:off x="6350437" y="6176843"/>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6531769" y="6289953"/>
            <a:ext cx="192762"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7152680" y="617684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Convenience</a:t>
            </a:r>
            <a:endParaRPr lang="en-US" sz="2150" dirty="0"/>
          </a:p>
        </p:txBody>
      </p:sp>
      <p:sp>
        <p:nvSpPr>
          <p:cNvPr id="15" name="Text 12"/>
          <p:cNvSpPr/>
          <p:nvPr/>
        </p:nvSpPr>
        <p:spPr>
          <a:xfrm>
            <a:off x="7152680" y="6667857"/>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Automatic password generation saves time and eliminates the need to manually create and remember passwords.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64832"/>
            <a:ext cx="951488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The Importance of Strong Passwords</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Preventing Fraud</a:t>
            </a:r>
            <a:endParaRPr lang="en-US" sz="2150" dirty="0"/>
          </a:p>
        </p:txBody>
      </p:sp>
      <p:sp>
        <p:nvSpPr>
          <p:cNvPr id="4" name="Text 2"/>
          <p:cNvSpPr/>
          <p:nvPr/>
        </p:nvSpPr>
        <p:spPr>
          <a:xfrm>
            <a:off x="864037"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Strong, unique passwords help protect against unauthorized access and identity theft.</a:t>
            </a:r>
            <a:endParaRPr lang="en-US" sz="1900" dirty="0"/>
          </a:p>
        </p:txBody>
      </p:sp>
      <p:sp>
        <p:nvSpPr>
          <p:cNvPr id="5" name="Text 3"/>
          <p:cNvSpPr/>
          <p:nvPr/>
        </p:nvSpPr>
        <p:spPr>
          <a:xfrm>
            <a:off x="5372695"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Data Protection</a:t>
            </a:r>
            <a:endParaRPr lang="en-US" sz="2150" dirty="0"/>
          </a:p>
        </p:txBody>
      </p:sp>
      <p:sp>
        <p:nvSpPr>
          <p:cNvPr id="6" name="Text 4"/>
          <p:cNvSpPr/>
          <p:nvPr/>
        </p:nvSpPr>
        <p:spPr>
          <a:xfrm>
            <a:off x="5372695"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Secure passwords are crucial for safeguarding sensitive information and personal data.</a:t>
            </a:r>
            <a:endParaRPr lang="en-US" sz="1900" dirty="0"/>
          </a:p>
        </p:txBody>
      </p:sp>
      <p:sp>
        <p:nvSpPr>
          <p:cNvPr id="7" name="Text 5"/>
          <p:cNvSpPr/>
          <p:nvPr/>
        </p:nvSpPr>
        <p:spPr>
          <a:xfrm>
            <a:off x="9881354"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Online Safety</a:t>
            </a:r>
            <a:endParaRPr lang="en-US" sz="2150" dirty="0"/>
          </a:p>
        </p:txBody>
      </p:sp>
      <p:sp>
        <p:nvSpPr>
          <p:cNvPr id="8" name="Text 6"/>
          <p:cNvSpPr/>
          <p:nvPr/>
        </p:nvSpPr>
        <p:spPr>
          <a:xfrm>
            <a:off x="9881354"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Robust password practices contribute to overall online security and peace of mind.</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84000" y="626626"/>
            <a:ext cx="7548801" cy="1266111"/>
          </a:xfrm>
          <a:prstGeom prst="rect">
            <a:avLst/>
          </a:prstGeom>
          <a:noFill/>
          <a:ln/>
        </p:spPr>
        <p:txBody>
          <a:bodyPr wrap="squar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Generating Passwords with Java</a:t>
            </a:r>
            <a:endParaRPr lang="en-US" sz="3950" dirty="0"/>
          </a:p>
        </p:txBody>
      </p:sp>
      <p:sp>
        <p:nvSpPr>
          <p:cNvPr id="4" name="Shape 1"/>
          <p:cNvSpPr/>
          <p:nvPr/>
        </p:nvSpPr>
        <p:spPr>
          <a:xfrm>
            <a:off x="6610588" y="2234565"/>
            <a:ext cx="30480" cy="5369957"/>
          </a:xfrm>
          <a:prstGeom prst="roundRect">
            <a:avLst>
              <a:gd name="adj" fmla="val 1121538"/>
            </a:avLst>
          </a:prstGeom>
          <a:solidFill>
            <a:srgbClr val="FFFFFF">
              <a:alpha val="24000"/>
            </a:srgbClr>
          </a:solidFill>
          <a:ln/>
        </p:spPr>
      </p:sp>
      <p:sp>
        <p:nvSpPr>
          <p:cNvPr id="5" name="Shape 2"/>
          <p:cNvSpPr/>
          <p:nvPr/>
        </p:nvSpPr>
        <p:spPr>
          <a:xfrm>
            <a:off x="6851690" y="2732008"/>
            <a:ext cx="797600" cy="30480"/>
          </a:xfrm>
          <a:prstGeom prst="roundRect">
            <a:avLst>
              <a:gd name="adj" fmla="val 1121538"/>
            </a:avLst>
          </a:prstGeom>
          <a:solidFill>
            <a:srgbClr val="16FFBB"/>
          </a:solidFill>
          <a:ln/>
        </p:spPr>
      </p:sp>
      <p:sp>
        <p:nvSpPr>
          <p:cNvPr id="6" name="Shape 3"/>
          <p:cNvSpPr/>
          <p:nvPr/>
        </p:nvSpPr>
        <p:spPr>
          <a:xfrm>
            <a:off x="6369487" y="2490907"/>
            <a:ext cx="512683" cy="512683"/>
          </a:xfrm>
          <a:prstGeom prst="roundRect">
            <a:avLst>
              <a:gd name="adj" fmla="val 66678"/>
            </a:avLst>
          </a:prstGeom>
          <a:solidFill>
            <a:srgbClr val="0A081B"/>
          </a:solidFill>
          <a:ln w="22860">
            <a:solidFill>
              <a:srgbClr val="16FFBB"/>
            </a:solidFill>
            <a:prstDash val="solid"/>
          </a:ln>
        </p:spPr>
      </p:sp>
      <p:sp>
        <p:nvSpPr>
          <p:cNvPr id="7" name="Text 4"/>
          <p:cNvSpPr/>
          <p:nvPr/>
        </p:nvSpPr>
        <p:spPr>
          <a:xfrm>
            <a:off x="6560106" y="2595324"/>
            <a:ext cx="131445"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8" name="Text 5"/>
          <p:cNvSpPr/>
          <p:nvPr/>
        </p:nvSpPr>
        <p:spPr>
          <a:xfrm>
            <a:off x="7879199" y="2462451"/>
            <a:ext cx="3622358"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Random Character Generation</a:t>
            </a:r>
            <a:endParaRPr lang="en-US" sz="1950" dirty="0"/>
          </a:p>
        </p:txBody>
      </p:sp>
      <p:sp>
        <p:nvSpPr>
          <p:cNvPr id="9" name="Text 6"/>
          <p:cNvSpPr/>
          <p:nvPr/>
        </p:nvSpPr>
        <p:spPr>
          <a:xfrm>
            <a:off x="7879199" y="2915603"/>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Use Java's built-in random number generator to create a sequence of characters for the password.</a:t>
            </a:r>
            <a:endParaRPr lang="en-US" sz="1750" dirty="0"/>
          </a:p>
        </p:txBody>
      </p:sp>
      <p:sp>
        <p:nvSpPr>
          <p:cNvPr id="10" name="Shape 7"/>
          <p:cNvSpPr/>
          <p:nvPr/>
        </p:nvSpPr>
        <p:spPr>
          <a:xfrm>
            <a:off x="6851690" y="4597956"/>
            <a:ext cx="797600" cy="30480"/>
          </a:xfrm>
          <a:prstGeom prst="roundRect">
            <a:avLst>
              <a:gd name="adj" fmla="val 1121538"/>
            </a:avLst>
          </a:prstGeom>
          <a:solidFill>
            <a:srgbClr val="29DDDA"/>
          </a:solidFill>
          <a:ln/>
        </p:spPr>
      </p:sp>
      <p:sp>
        <p:nvSpPr>
          <p:cNvPr id="11" name="Shape 8"/>
          <p:cNvSpPr/>
          <p:nvPr/>
        </p:nvSpPr>
        <p:spPr>
          <a:xfrm>
            <a:off x="6369487" y="4356854"/>
            <a:ext cx="512683" cy="512683"/>
          </a:xfrm>
          <a:prstGeom prst="roundRect">
            <a:avLst>
              <a:gd name="adj" fmla="val 66678"/>
            </a:avLst>
          </a:prstGeom>
          <a:solidFill>
            <a:srgbClr val="0A081B"/>
          </a:solidFill>
          <a:ln w="22860">
            <a:solidFill>
              <a:srgbClr val="29DDDA"/>
            </a:solidFill>
            <a:prstDash val="solid"/>
          </a:ln>
        </p:spPr>
      </p:sp>
      <p:sp>
        <p:nvSpPr>
          <p:cNvPr id="12" name="Text 9"/>
          <p:cNvSpPr/>
          <p:nvPr/>
        </p:nvSpPr>
        <p:spPr>
          <a:xfrm>
            <a:off x="6541294" y="4461272"/>
            <a:ext cx="168950"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3" name="Text 10"/>
          <p:cNvSpPr/>
          <p:nvPr/>
        </p:nvSpPr>
        <p:spPr>
          <a:xfrm>
            <a:off x="7879199" y="4328398"/>
            <a:ext cx="2722007"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Customization Options</a:t>
            </a:r>
            <a:endParaRPr lang="en-US" sz="1950" dirty="0"/>
          </a:p>
        </p:txBody>
      </p:sp>
      <p:sp>
        <p:nvSpPr>
          <p:cNvPr id="14" name="Text 11"/>
          <p:cNvSpPr/>
          <p:nvPr/>
        </p:nvSpPr>
        <p:spPr>
          <a:xfrm>
            <a:off x="7879199" y="4781550"/>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Incorporate user preferences for password length, character types, and other settings.</a:t>
            </a:r>
            <a:endParaRPr lang="en-US" sz="1750" dirty="0"/>
          </a:p>
        </p:txBody>
      </p:sp>
      <p:sp>
        <p:nvSpPr>
          <p:cNvPr id="15" name="Shape 12"/>
          <p:cNvSpPr/>
          <p:nvPr/>
        </p:nvSpPr>
        <p:spPr>
          <a:xfrm>
            <a:off x="6851690" y="6463903"/>
            <a:ext cx="797600" cy="30480"/>
          </a:xfrm>
          <a:prstGeom prst="roundRect">
            <a:avLst>
              <a:gd name="adj" fmla="val 1121538"/>
            </a:avLst>
          </a:prstGeom>
          <a:solidFill>
            <a:srgbClr val="37A7E7"/>
          </a:solidFill>
          <a:ln/>
        </p:spPr>
      </p:sp>
      <p:sp>
        <p:nvSpPr>
          <p:cNvPr id="16" name="Shape 13"/>
          <p:cNvSpPr/>
          <p:nvPr/>
        </p:nvSpPr>
        <p:spPr>
          <a:xfrm>
            <a:off x="6369487" y="6222802"/>
            <a:ext cx="512683" cy="512683"/>
          </a:xfrm>
          <a:prstGeom prst="roundRect">
            <a:avLst>
              <a:gd name="adj" fmla="val 66678"/>
            </a:avLst>
          </a:prstGeom>
          <a:solidFill>
            <a:srgbClr val="0A081B"/>
          </a:solidFill>
          <a:ln w="22860">
            <a:solidFill>
              <a:srgbClr val="37A7E7"/>
            </a:solidFill>
            <a:prstDash val="solid"/>
          </a:ln>
        </p:spPr>
      </p:sp>
      <p:sp>
        <p:nvSpPr>
          <p:cNvPr id="17" name="Text 14"/>
          <p:cNvSpPr/>
          <p:nvPr/>
        </p:nvSpPr>
        <p:spPr>
          <a:xfrm>
            <a:off x="6536888" y="6327219"/>
            <a:ext cx="177879" cy="303848"/>
          </a:xfrm>
          <a:prstGeom prst="rect">
            <a:avLst/>
          </a:prstGeom>
          <a:noFill/>
          <a:ln/>
        </p:spPr>
        <p:txBody>
          <a:bodyPr wrap="none" lIns="0" tIns="0" rIns="0" bIns="0" rtlCol="0" anchor="t"/>
          <a:lstStyle/>
          <a:p>
            <a:pPr marL="0" indent="0" algn="ctr">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8" name="Text 15"/>
          <p:cNvSpPr/>
          <p:nvPr/>
        </p:nvSpPr>
        <p:spPr>
          <a:xfrm>
            <a:off x="7879199" y="6194346"/>
            <a:ext cx="2532102" cy="316468"/>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Password Validation</a:t>
            </a:r>
            <a:endParaRPr lang="en-US" sz="1950" dirty="0"/>
          </a:p>
        </p:txBody>
      </p:sp>
      <p:sp>
        <p:nvSpPr>
          <p:cNvPr id="19" name="Text 16"/>
          <p:cNvSpPr/>
          <p:nvPr/>
        </p:nvSpPr>
        <p:spPr>
          <a:xfrm>
            <a:off x="7879199" y="6647498"/>
            <a:ext cx="5953601" cy="729139"/>
          </a:xfrm>
          <a:prstGeom prst="rect">
            <a:avLst/>
          </a:prstGeom>
          <a:noFill/>
          <a:ln/>
        </p:spPr>
        <p:txBody>
          <a:bodyPr wrap="square" lIns="0" tIns="0" rIns="0" bIns="0" rtlCol="0" anchor="t"/>
          <a:lstStyle/>
          <a:p>
            <a:pPr marL="0" indent="0" algn="l">
              <a:lnSpc>
                <a:spcPts val="2850"/>
              </a:lnSpc>
              <a:buNone/>
            </a:pPr>
            <a:r>
              <a:rPr lang="en-US" sz="1750" dirty="0">
                <a:solidFill>
                  <a:srgbClr val="E0E4E6"/>
                </a:solidFill>
                <a:latin typeface="Barlow" pitchFamily="34" charset="0"/>
                <a:ea typeface="Barlow" pitchFamily="34" charset="-122"/>
                <a:cs typeface="Barlow" pitchFamily="34" charset="-120"/>
              </a:rPr>
              <a:t>Ensure the generated password meets the desired complexity and security requirements.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3671"/>
          </a:xfrm>
          <a:prstGeom prst="rect">
            <a:avLst/>
          </a:prstGeom>
        </p:spPr>
      </p:pic>
      <p:sp>
        <p:nvSpPr>
          <p:cNvPr id="3" name="Text 0"/>
          <p:cNvSpPr/>
          <p:nvPr/>
        </p:nvSpPr>
        <p:spPr>
          <a:xfrm>
            <a:off x="756999" y="3298388"/>
            <a:ext cx="8068270" cy="600789"/>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Customizing Password Preferences</a:t>
            </a:r>
            <a:endParaRPr lang="en-US" sz="3750" dirty="0"/>
          </a:p>
        </p:txBody>
      </p:sp>
      <p:sp>
        <p:nvSpPr>
          <p:cNvPr id="4" name="Shape 1"/>
          <p:cNvSpPr/>
          <p:nvPr/>
        </p:nvSpPr>
        <p:spPr>
          <a:xfrm>
            <a:off x="756999" y="4223623"/>
            <a:ext cx="6450092" cy="1600557"/>
          </a:xfrm>
          <a:prstGeom prst="roundRect">
            <a:avLst>
              <a:gd name="adj" fmla="val 20271"/>
            </a:avLst>
          </a:prstGeom>
          <a:solidFill>
            <a:srgbClr val="0A081B"/>
          </a:solidFill>
          <a:ln w="22860">
            <a:solidFill>
              <a:srgbClr val="16FFBB"/>
            </a:solidFill>
            <a:prstDash val="solid"/>
          </a:ln>
        </p:spPr>
      </p:sp>
      <p:sp>
        <p:nvSpPr>
          <p:cNvPr id="5" name="Text 2"/>
          <p:cNvSpPr/>
          <p:nvPr/>
        </p:nvSpPr>
        <p:spPr>
          <a:xfrm>
            <a:off x="996077" y="4462701"/>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Password Length</a:t>
            </a:r>
            <a:endParaRPr lang="en-US" sz="1850" dirty="0"/>
          </a:p>
        </p:txBody>
      </p:sp>
      <p:sp>
        <p:nvSpPr>
          <p:cNvPr id="6" name="Text 3"/>
          <p:cNvSpPr/>
          <p:nvPr/>
        </p:nvSpPr>
        <p:spPr>
          <a:xfrm>
            <a:off x="996077" y="4892873"/>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Allow users to specify the desired length of the generated password, typically 8-16 characters.</a:t>
            </a:r>
            <a:endParaRPr lang="en-US" sz="1700" dirty="0"/>
          </a:p>
        </p:txBody>
      </p:sp>
      <p:sp>
        <p:nvSpPr>
          <p:cNvPr id="7" name="Shape 4"/>
          <p:cNvSpPr/>
          <p:nvPr/>
        </p:nvSpPr>
        <p:spPr>
          <a:xfrm>
            <a:off x="7423309" y="4223623"/>
            <a:ext cx="6450092" cy="1600557"/>
          </a:xfrm>
          <a:prstGeom prst="roundRect">
            <a:avLst>
              <a:gd name="adj" fmla="val 20271"/>
            </a:avLst>
          </a:prstGeom>
          <a:solidFill>
            <a:srgbClr val="0A081B"/>
          </a:solidFill>
          <a:ln w="22860">
            <a:solidFill>
              <a:srgbClr val="29DDDA"/>
            </a:solidFill>
            <a:prstDash val="solid"/>
          </a:ln>
        </p:spPr>
      </p:sp>
      <p:sp>
        <p:nvSpPr>
          <p:cNvPr id="8" name="Text 5"/>
          <p:cNvSpPr/>
          <p:nvPr/>
        </p:nvSpPr>
        <p:spPr>
          <a:xfrm>
            <a:off x="7662386" y="4462701"/>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Character Types</a:t>
            </a:r>
            <a:endParaRPr lang="en-US" sz="1850" dirty="0"/>
          </a:p>
        </p:txBody>
      </p:sp>
      <p:sp>
        <p:nvSpPr>
          <p:cNvPr id="9" name="Text 6"/>
          <p:cNvSpPr/>
          <p:nvPr/>
        </p:nvSpPr>
        <p:spPr>
          <a:xfrm>
            <a:off x="7662386" y="4892873"/>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Offer options to include or exclude letters, numbers, and special characters in the password.</a:t>
            </a:r>
            <a:endParaRPr lang="en-US" sz="1700" dirty="0"/>
          </a:p>
        </p:txBody>
      </p:sp>
      <p:sp>
        <p:nvSpPr>
          <p:cNvPr id="10" name="Shape 7"/>
          <p:cNvSpPr/>
          <p:nvPr/>
        </p:nvSpPr>
        <p:spPr>
          <a:xfrm>
            <a:off x="756999" y="6040398"/>
            <a:ext cx="6450092" cy="1600557"/>
          </a:xfrm>
          <a:prstGeom prst="roundRect">
            <a:avLst>
              <a:gd name="adj" fmla="val 20271"/>
            </a:avLst>
          </a:prstGeom>
          <a:solidFill>
            <a:srgbClr val="0A081B"/>
          </a:solidFill>
          <a:ln w="22860">
            <a:solidFill>
              <a:srgbClr val="37A7E7"/>
            </a:solidFill>
            <a:prstDash val="solid"/>
          </a:ln>
        </p:spPr>
      </p:sp>
      <p:sp>
        <p:nvSpPr>
          <p:cNvPr id="11" name="Text 8"/>
          <p:cNvSpPr/>
          <p:nvPr/>
        </p:nvSpPr>
        <p:spPr>
          <a:xfrm>
            <a:off x="996077" y="6279475"/>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Memorable Patterns</a:t>
            </a:r>
            <a:endParaRPr lang="en-US" sz="1850" dirty="0"/>
          </a:p>
        </p:txBody>
      </p:sp>
      <p:sp>
        <p:nvSpPr>
          <p:cNvPr id="12" name="Text 9"/>
          <p:cNvSpPr/>
          <p:nvPr/>
        </p:nvSpPr>
        <p:spPr>
          <a:xfrm>
            <a:off x="996077" y="6709648"/>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Provide the ability to generate passwords with recognizable patterns for easier recall.</a:t>
            </a:r>
            <a:endParaRPr lang="en-US" sz="1700" dirty="0"/>
          </a:p>
        </p:txBody>
      </p:sp>
      <p:sp>
        <p:nvSpPr>
          <p:cNvPr id="13" name="Shape 10"/>
          <p:cNvSpPr/>
          <p:nvPr/>
        </p:nvSpPr>
        <p:spPr>
          <a:xfrm>
            <a:off x="7423309" y="6040398"/>
            <a:ext cx="6450092" cy="1600557"/>
          </a:xfrm>
          <a:prstGeom prst="roundRect">
            <a:avLst>
              <a:gd name="adj" fmla="val 20271"/>
            </a:avLst>
          </a:prstGeom>
          <a:solidFill>
            <a:srgbClr val="0A081B"/>
          </a:solidFill>
          <a:ln w="22860">
            <a:solidFill>
              <a:srgbClr val="091231"/>
            </a:solidFill>
            <a:prstDash val="solid"/>
          </a:ln>
        </p:spPr>
      </p:sp>
      <p:sp>
        <p:nvSpPr>
          <p:cNvPr id="14" name="Text 11"/>
          <p:cNvSpPr/>
          <p:nvPr/>
        </p:nvSpPr>
        <p:spPr>
          <a:xfrm>
            <a:off x="7662386" y="6279475"/>
            <a:ext cx="2403277" cy="300395"/>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Exclusion List</a:t>
            </a:r>
            <a:endParaRPr lang="en-US" sz="1850" dirty="0"/>
          </a:p>
        </p:txBody>
      </p:sp>
      <p:sp>
        <p:nvSpPr>
          <p:cNvPr id="15" name="Text 12"/>
          <p:cNvSpPr/>
          <p:nvPr/>
        </p:nvSpPr>
        <p:spPr>
          <a:xfrm>
            <a:off x="7662386" y="6709648"/>
            <a:ext cx="5971937" cy="692229"/>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Enable users to specify characters or words to be excluded from the generated password.</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859649"/>
            <a:ext cx="8112562"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Ensuring Password Uniqueness</a:t>
            </a:r>
            <a:endParaRPr lang="en-US" sz="4300" dirty="0"/>
          </a:p>
        </p:txBody>
      </p:sp>
      <p:pic>
        <p:nvPicPr>
          <p:cNvPr id="4" name="Image 1" descr="preencoded.png"/>
          <p:cNvPicPr>
            <a:picLocks noChangeAspect="1"/>
          </p:cNvPicPr>
          <p:nvPr/>
        </p:nvPicPr>
        <p:blipFill>
          <a:blip r:embed="rId4"/>
          <a:stretch>
            <a:fillRect/>
          </a:stretch>
        </p:blipFill>
        <p:spPr>
          <a:xfrm>
            <a:off x="864037" y="4915733"/>
            <a:ext cx="617220" cy="617220"/>
          </a:xfrm>
          <a:prstGeom prst="rect">
            <a:avLst/>
          </a:prstGeom>
        </p:spPr>
      </p:pic>
      <p:sp>
        <p:nvSpPr>
          <p:cNvPr id="5" name="Text 1"/>
          <p:cNvSpPr/>
          <p:nvPr/>
        </p:nvSpPr>
        <p:spPr>
          <a:xfrm>
            <a:off x="864037"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Password Tracking</a:t>
            </a:r>
            <a:endParaRPr lang="en-US" sz="2150" dirty="0"/>
          </a:p>
        </p:txBody>
      </p:sp>
      <p:sp>
        <p:nvSpPr>
          <p:cNvPr id="6" name="Text 2"/>
          <p:cNvSpPr/>
          <p:nvPr/>
        </p:nvSpPr>
        <p:spPr>
          <a:xfrm>
            <a:off x="864037" y="6270784"/>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Store generated passwords in a secure database to prevent duplicates.</a:t>
            </a:r>
            <a:endParaRPr lang="en-US" sz="1900" dirty="0"/>
          </a:p>
        </p:txBody>
      </p:sp>
      <p:pic>
        <p:nvPicPr>
          <p:cNvPr id="7" name="Image 2" descr="preencoded.png"/>
          <p:cNvPicPr>
            <a:picLocks noChangeAspect="1"/>
          </p:cNvPicPr>
          <p:nvPr/>
        </p:nvPicPr>
        <p:blipFill>
          <a:blip r:embed="rId5"/>
          <a:stretch>
            <a:fillRect/>
          </a:stretch>
        </p:blipFill>
        <p:spPr>
          <a:xfrm>
            <a:off x="5288161" y="4915733"/>
            <a:ext cx="617220" cy="617220"/>
          </a:xfrm>
          <a:prstGeom prst="rect">
            <a:avLst/>
          </a:prstGeom>
        </p:spPr>
      </p:pic>
      <p:sp>
        <p:nvSpPr>
          <p:cNvPr id="8" name="Text 3"/>
          <p:cNvSpPr/>
          <p:nvPr/>
        </p:nvSpPr>
        <p:spPr>
          <a:xfrm>
            <a:off x="5288161"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Verification</a:t>
            </a:r>
            <a:endParaRPr lang="en-US" sz="2150" dirty="0"/>
          </a:p>
        </p:txBody>
      </p:sp>
      <p:sp>
        <p:nvSpPr>
          <p:cNvPr id="9" name="Text 4"/>
          <p:cNvSpPr/>
          <p:nvPr/>
        </p:nvSpPr>
        <p:spPr>
          <a:xfrm>
            <a:off x="5288161" y="6270784"/>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Implement checks to ensure each new password is distinct from previously generated ones.</a:t>
            </a:r>
            <a:endParaRPr lang="en-US" sz="1900" dirty="0"/>
          </a:p>
        </p:txBody>
      </p:sp>
      <p:pic>
        <p:nvPicPr>
          <p:cNvPr id="10" name="Image 3" descr="preencoded.png"/>
          <p:cNvPicPr>
            <a:picLocks noChangeAspect="1"/>
          </p:cNvPicPr>
          <p:nvPr/>
        </p:nvPicPr>
        <p:blipFill>
          <a:blip r:embed="rId6"/>
          <a:stretch>
            <a:fillRect/>
          </a:stretch>
        </p:blipFill>
        <p:spPr>
          <a:xfrm>
            <a:off x="9712404" y="4915733"/>
            <a:ext cx="617220" cy="617220"/>
          </a:xfrm>
          <a:prstGeom prst="rect">
            <a:avLst/>
          </a:prstGeom>
        </p:spPr>
      </p:pic>
      <p:sp>
        <p:nvSpPr>
          <p:cNvPr id="11" name="Text 5"/>
          <p:cNvSpPr/>
          <p:nvPr/>
        </p:nvSpPr>
        <p:spPr>
          <a:xfrm>
            <a:off x="9712404" y="57797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Regeneration</a:t>
            </a:r>
            <a:endParaRPr lang="en-US" sz="2150" dirty="0"/>
          </a:p>
        </p:txBody>
      </p:sp>
      <p:sp>
        <p:nvSpPr>
          <p:cNvPr id="12" name="Text 6"/>
          <p:cNvSpPr/>
          <p:nvPr/>
        </p:nvSpPr>
        <p:spPr>
          <a:xfrm>
            <a:off x="9712404" y="6270784"/>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Provide an option to generate a new password if the user is unsatisfied with the initial one.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74594" y="619244"/>
            <a:ext cx="7567612" cy="1250871"/>
          </a:xfrm>
          <a:prstGeom prst="rect">
            <a:avLst/>
          </a:prstGeom>
          <a:noFill/>
          <a:ln/>
        </p:spPr>
        <p:txBody>
          <a:bodyPr wrap="square" lIns="0" tIns="0" rIns="0" bIns="0" rtlCol="0" anchor="t"/>
          <a:lstStyle/>
          <a:p>
            <a:pPr marL="0" indent="0">
              <a:lnSpc>
                <a:spcPts val="4900"/>
              </a:lnSpc>
              <a:buNone/>
            </a:pPr>
            <a:r>
              <a:rPr lang="en-US" sz="3900" b="1" dirty="0">
                <a:solidFill>
                  <a:srgbClr val="F0FCFF"/>
                </a:solidFill>
                <a:latin typeface="Spline Sans Bold" pitchFamily="34" charset="0"/>
                <a:ea typeface="Spline Sans Bold" pitchFamily="34" charset="-122"/>
                <a:cs typeface="Spline Sans Bold" pitchFamily="34" charset="-120"/>
              </a:rPr>
              <a:t>Displaying and Storing Generated Passwords</a:t>
            </a:r>
            <a:endParaRPr lang="en-US" sz="3900" dirty="0"/>
          </a:p>
        </p:txBody>
      </p:sp>
      <p:pic>
        <p:nvPicPr>
          <p:cNvPr id="4" name="Image 1" descr="preencoded.png"/>
          <p:cNvPicPr>
            <a:picLocks noChangeAspect="1"/>
          </p:cNvPicPr>
          <p:nvPr/>
        </p:nvPicPr>
        <p:blipFill>
          <a:blip r:embed="rId4"/>
          <a:stretch>
            <a:fillRect/>
          </a:stretch>
        </p:blipFill>
        <p:spPr>
          <a:xfrm>
            <a:off x="6274594" y="2207895"/>
            <a:ext cx="1125974" cy="1801535"/>
          </a:xfrm>
          <a:prstGeom prst="rect">
            <a:avLst/>
          </a:prstGeom>
        </p:spPr>
      </p:pic>
      <p:sp>
        <p:nvSpPr>
          <p:cNvPr id="5" name="Text 1"/>
          <p:cNvSpPr/>
          <p:nvPr/>
        </p:nvSpPr>
        <p:spPr>
          <a:xfrm>
            <a:off x="7738348" y="2433042"/>
            <a:ext cx="2502218"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Password Display</a:t>
            </a:r>
            <a:endParaRPr lang="en-US" sz="1950" dirty="0"/>
          </a:p>
        </p:txBody>
      </p:sp>
      <p:sp>
        <p:nvSpPr>
          <p:cNvPr id="6" name="Text 2"/>
          <p:cNvSpPr/>
          <p:nvPr/>
        </p:nvSpPr>
        <p:spPr>
          <a:xfrm>
            <a:off x="7738348" y="2880836"/>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Show the generated password clearly and prominently on the user interface.</a:t>
            </a:r>
            <a:endParaRPr lang="en-US" sz="1750" dirty="0"/>
          </a:p>
        </p:txBody>
      </p:sp>
      <p:pic>
        <p:nvPicPr>
          <p:cNvPr id="7" name="Image 2" descr="preencoded.png"/>
          <p:cNvPicPr>
            <a:picLocks noChangeAspect="1"/>
          </p:cNvPicPr>
          <p:nvPr/>
        </p:nvPicPr>
        <p:blipFill>
          <a:blip r:embed="rId5"/>
          <a:stretch>
            <a:fillRect/>
          </a:stretch>
        </p:blipFill>
        <p:spPr>
          <a:xfrm>
            <a:off x="6274594" y="4009430"/>
            <a:ext cx="1125974" cy="1801535"/>
          </a:xfrm>
          <a:prstGeom prst="rect">
            <a:avLst/>
          </a:prstGeom>
        </p:spPr>
      </p:pic>
      <p:sp>
        <p:nvSpPr>
          <p:cNvPr id="8" name="Text 3"/>
          <p:cNvSpPr/>
          <p:nvPr/>
        </p:nvSpPr>
        <p:spPr>
          <a:xfrm>
            <a:off x="7738348" y="4234577"/>
            <a:ext cx="2527459"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Clipboard Integration</a:t>
            </a:r>
            <a:endParaRPr lang="en-US" sz="1950" dirty="0"/>
          </a:p>
        </p:txBody>
      </p:sp>
      <p:sp>
        <p:nvSpPr>
          <p:cNvPr id="9" name="Text 4"/>
          <p:cNvSpPr/>
          <p:nvPr/>
        </p:nvSpPr>
        <p:spPr>
          <a:xfrm>
            <a:off x="7738348" y="4682371"/>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Allow users to easily copy the password to their clipboard for immediate use.</a:t>
            </a:r>
            <a:endParaRPr lang="en-US" sz="1750" dirty="0"/>
          </a:p>
        </p:txBody>
      </p:sp>
      <p:pic>
        <p:nvPicPr>
          <p:cNvPr id="10" name="Image 3" descr="preencoded.png"/>
          <p:cNvPicPr>
            <a:picLocks noChangeAspect="1"/>
          </p:cNvPicPr>
          <p:nvPr/>
        </p:nvPicPr>
        <p:blipFill>
          <a:blip r:embed="rId6"/>
          <a:stretch>
            <a:fillRect/>
          </a:stretch>
        </p:blipFill>
        <p:spPr>
          <a:xfrm>
            <a:off x="6274594" y="5810964"/>
            <a:ext cx="1125974" cy="1801535"/>
          </a:xfrm>
          <a:prstGeom prst="rect">
            <a:avLst/>
          </a:prstGeom>
        </p:spPr>
      </p:pic>
      <p:sp>
        <p:nvSpPr>
          <p:cNvPr id="11" name="Text 5"/>
          <p:cNvSpPr/>
          <p:nvPr/>
        </p:nvSpPr>
        <p:spPr>
          <a:xfrm>
            <a:off x="7738348" y="6036112"/>
            <a:ext cx="2502218" cy="312777"/>
          </a:xfrm>
          <a:prstGeom prst="rect">
            <a:avLst/>
          </a:prstGeom>
          <a:noFill/>
          <a:ln/>
        </p:spPr>
        <p:txBody>
          <a:bodyPr wrap="none" lIns="0" tIns="0" rIns="0" bIns="0" rtlCol="0" anchor="t"/>
          <a:lstStyle/>
          <a:p>
            <a:pPr marL="0" indent="0" algn="l">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Secure Storage</a:t>
            </a:r>
            <a:endParaRPr lang="en-US" sz="1950" dirty="0"/>
          </a:p>
        </p:txBody>
      </p:sp>
      <p:sp>
        <p:nvSpPr>
          <p:cNvPr id="12" name="Text 6"/>
          <p:cNvSpPr/>
          <p:nvPr/>
        </p:nvSpPr>
        <p:spPr>
          <a:xfrm>
            <a:off x="7738348" y="6483906"/>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E0E4E6"/>
                </a:solidFill>
                <a:latin typeface="Barlow" pitchFamily="34" charset="0"/>
                <a:ea typeface="Barlow" pitchFamily="34" charset="-122"/>
                <a:cs typeface="Barlow" pitchFamily="34" charset="-120"/>
              </a:rPr>
              <a:t>Provide an optional password manager to securely store the generated passwords.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53759"/>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 and Key Takeaways</a:t>
            </a:r>
            <a:endParaRPr lang="en-US" sz="4300" dirty="0"/>
          </a:p>
        </p:txBody>
      </p:sp>
      <p:sp>
        <p:nvSpPr>
          <p:cNvPr id="4" name="Text 1"/>
          <p:cNvSpPr/>
          <p:nvPr/>
        </p:nvSpPr>
        <p:spPr>
          <a:xfrm>
            <a:off x="864037" y="41956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password generator empowers users to create strong, customizable passwords that prioritize security and convenience. By incorporating these features, you can help your users protect their online accounts and sensitive information with confidence.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75111" y="3409244"/>
            <a:ext cx="2781531" cy="923330"/>
          </a:xfrm>
          <a:prstGeom prst="rect">
            <a:avLst/>
          </a:prstGeom>
          <a:noFill/>
        </p:spPr>
        <p:txBody>
          <a:bodyPr wrap="square" rtlCol="0">
            <a:spAutoFit/>
          </a:bodyPr>
          <a:lstStyle/>
          <a:p>
            <a:r>
              <a:rPr lang="en-US" sz="5400" b="1" i="1" dirty="0" smtClean="0">
                <a:solidFill>
                  <a:schemeClr val="bg1"/>
                </a:solidFill>
                <a:latin typeface="Times New Roman" pitchFamily="18" charset="0"/>
                <a:cs typeface="Times New Roman" pitchFamily="18" charset="0"/>
              </a:rPr>
              <a:t>Thanks !</a:t>
            </a:r>
            <a:endParaRPr lang="en-US" b="1" i="1" dirty="0">
              <a:solidFill>
                <a:schemeClr val="bg1"/>
              </a:solidFill>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442</Words>
  <Application>Microsoft Office PowerPoint</Application>
  <PresentationFormat>Custom</PresentationFormat>
  <Paragraphs>66</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Spline Sans Bold</vt:lpstr>
      <vt:lpstr>Calibri</vt:lpstr>
      <vt:lpstr>Barlow</vt:lpstr>
      <vt:lpstr>Barlow Bold</vt:lpstr>
      <vt:lpstr>Times New Roman</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2</cp:revision>
  <dcterms:created xsi:type="dcterms:W3CDTF">2024-10-14T17:39:00Z</dcterms:created>
  <dcterms:modified xsi:type="dcterms:W3CDTF">2024-10-14T17:49:02Z</dcterms:modified>
</cp:coreProperties>
</file>